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ms-office.activeX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activeX/activeX2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5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10" y="-78"/>
      </p:cViewPr>
      <p:guideLst>
        <p:guide orient="horz" pos="1620"/>
        <p:guide orient="horz" pos="214"/>
        <p:guide orient="horz" pos="3026"/>
        <p:guide pos="2880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CD2BC-EBF5-42DC-958F-D0B81A9826F5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FC56A-B111-4271-B6B5-DE51388DF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9490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FC56A-B111-4271-B6B5-DE51388DF2B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6784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FC56A-B111-4271-B6B5-DE51388DF2B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4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7442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29598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82744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09214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775289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592358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6388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582207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485309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826190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02495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5C5F3-D315-4AD5-B380-1DBE5179F1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F7F3F-1D63-4D1B-A0EB-8A562025E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44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8737" y="288623"/>
            <a:ext cx="75048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>
                <a:solidFill>
                  <a:srgbClr val="1F497D"/>
                </a:solidFill>
              </a:rPr>
              <a:t>Лабораторная работа </a:t>
            </a:r>
            <a:r>
              <a:rPr lang="ru-RU" sz="5000" b="1" dirty="0" smtClean="0">
                <a:solidFill>
                  <a:srgbClr val="1F497D"/>
                </a:solidFill>
              </a:rPr>
              <a:t>№ 4</a:t>
            </a:r>
            <a:endParaRPr lang="ru-RU" sz="5000" b="1" dirty="0">
              <a:solidFill>
                <a:srgbClr val="1F497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850" y="1059582"/>
            <a:ext cx="84963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solidFill>
                  <a:prstClr val="black"/>
                </a:solidFill>
              </a:rPr>
              <a:t>Изучение явления электромагнитной индукции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3188464"/>
            <a:ext cx="42481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Верховным судьей всякой физической теории является </a:t>
            </a:r>
            <a:r>
              <a:rPr lang="ru-RU" sz="2000" dirty="0" smtClean="0"/>
              <a:t>опыт…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354427" y="3896350"/>
            <a:ext cx="14657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Л. Д. </a:t>
            </a:r>
            <a:r>
              <a:rPr lang="ru-RU" dirty="0"/>
              <a:t>Ландау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90798"/>
            <a:ext cx="2961175" cy="2041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9236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829" y="543224"/>
            <a:ext cx="1858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u="sng" dirty="0" smtClean="0">
                <a:solidFill>
                  <a:schemeClr val="tx2"/>
                </a:solidFill>
              </a:rPr>
              <a:t>Оборудование:</a:t>
            </a:r>
            <a:endParaRPr lang="ru-RU" sz="2000" u="sng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7192" y="143114"/>
            <a:ext cx="8522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2000" u="sng" dirty="0" smtClean="0">
                <a:solidFill>
                  <a:schemeClr val="tx2"/>
                </a:solidFill>
              </a:rPr>
              <a:t>Цель:</a:t>
            </a:r>
            <a:r>
              <a:rPr lang="be-BY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/>
              <a:t>изучить явление электромагнитной индукции</a:t>
            </a:r>
            <a:r>
              <a:rPr lang="be-BY" sz="2000" dirty="0" smtClean="0"/>
              <a:t>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50" t="4407" r="8812" b="3502"/>
          <a:stretch/>
        </p:blipFill>
        <p:spPr>
          <a:xfrm>
            <a:off x="412106" y="962275"/>
            <a:ext cx="1477342" cy="16111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7829" y="2560992"/>
            <a:ext cx="17724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Миллиамперметр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42023" y="2560992"/>
            <a:ext cx="1495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Катушка-моток</a:t>
            </a:r>
            <a:endParaRPr lang="ru-RU" sz="1600" dirty="0"/>
          </a:p>
        </p:txBody>
      </p:sp>
      <p:pic>
        <p:nvPicPr>
          <p:cNvPr id="2052" name="Picture 4" descr="Красный, Синий, Юг, Севера, Бар, Мультфильм, Магнитны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427137">
            <a:off x="5206846" y="934479"/>
            <a:ext cx="792088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189155" y="2560992"/>
            <a:ext cx="827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Магнит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88224" y="2560992"/>
            <a:ext cx="17597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Источник питания</a:t>
            </a: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51632" y="4399589"/>
            <a:ext cx="90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Катушка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865148" y="4399589"/>
            <a:ext cx="8432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Реостат</a:t>
            </a:r>
            <a:endParaRPr lang="ru-RU" sz="1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280526" y="4399589"/>
            <a:ext cx="6447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Ключ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023506" y="4390573"/>
            <a:ext cx="14881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Генератор тока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7561" y="805227"/>
            <a:ext cx="1781037" cy="17810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5648" y="3397745"/>
            <a:ext cx="2202245" cy="942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4022" y="3213590"/>
            <a:ext cx="1737735" cy="11263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66"/>
          <a:stretch/>
        </p:blipFill>
        <p:spPr>
          <a:xfrm>
            <a:off x="323850" y="3014080"/>
            <a:ext cx="1656184" cy="1545770"/>
          </a:xfrm>
          <a:prstGeom prst="rect">
            <a:avLst/>
          </a:prstGeom>
        </p:spPr>
      </p:pic>
      <p:pic>
        <p:nvPicPr>
          <p:cNvPr id="3074" name="Picture 2" descr="http://uchkollektor.ru/as/catalog/webphoto/30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01" r="14620" b="34159"/>
          <a:stretch/>
        </p:blipFill>
        <p:spPr bwMode="auto">
          <a:xfrm>
            <a:off x="2460705" y="1093488"/>
            <a:ext cx="1927188" cy="141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9708" y="3061160"/>
            <a:ext cx="1615696" cy="127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17629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7" grpId="0"/>
      <p:bldP spid="8" grpId="0"/>
      <p:bldP spid="9" grpId="0"/>
      <p:bldP spid="11" grpId="0"/>
      <p:bldP spid="18" grpId="0"/>
      <p:bldP spid="23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040" y="204591"/>
            <a:ext cx="38881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Явление возникновения тока в </a:t>
            </a:r>
            <a:r>
              <a:rPr lang="ru-RU" dirty="0" err="1" smtClean="0">
                <a:solidFill>
                  <a:prstClr val="black"/>
                </a:solidFill>
              </a:rPr>
              <a:t>замк</a:t>
            </a:r>
            <a:r>
              <a:rPr lang="ru-RU" dirty="0" smtClean="0">
                <a:solidFill>
                  <a:prstClr val="black"/>
                </a:solidFill>
              </a:rPr>
              <a:t>-нутом </a:t>
            </a:r>
            <a:r>
              <a:rPr lang="ru-RU" dirty="0">
                <a:solidFill>
                  <a:prstClr val="black"/>
                </a:solidFill>
              </a:rPr>
              <a:t>контуре при изменении </a:t>
            </a:r>
            <a:r>
              <a:rPr lang="ru-RU" dirty="0" smtClean="0">
                <a:solidFill>
                  <a:prstClr val="black"/>
                </a:solidFill>
              </a:rPr>
              <a:t>маг-</a:t>
            </a:r>
            <a:r>
              <a:rPr lang="ru-RU" dirty="0" err="1" smtClean="0">
                <a:solidFill>
                  <a:prstClr val="black"/>
                </a:solidFill>
              </a:rPr>
              <a:t>нитного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потока, пронизывающего </a:t>
            </a:r>
            <a:r>
              <a:rPr lang="ru-RU" dirty="0" smtClean="0">
                <a:solidFill>
                  <a:prstClr val="black"/>
                </a:solidFill>
              </a:rPr>
              <a:t>контур</a:t>
            </a:r>
            <a:r>
              <a:rPr lang="ru-RU" dirty="0">
                <a:solidFill>
                  <a:prstClr val="black"/>
                </a:solidFill>
              </a:rPr>
              <a:t>, называется </a:t>
            </a:r>
            <a:r>
              <a:rPr lang="ru-RU" b="1" dirty="0"/>
              <a:t>явлением электромагнитной индукции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87502" y="1743700"/>
            <a:ext cx="3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Полученный таким способом ток называется </a:t>
            </a:r>
            <a:r>
              <a:rPr lang="ru-RU" b="1" dirty="0"/>
              <a:t>индукционным током </a:t>
            </a:r>
            <a:r>
              <a:rPr lang="ru-RU" dirty="0">
                <a:solidFill>
                  <a:prstClr val="black"/>
                </a:solidFill>
              </a:rPr>
              <a:t>(от латинского «наведенный»).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65215" y="2777928"/>
            <a:ext cx="3807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Значение индукционного тока не зависит от причины изменения магнитного потока.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3717885"/>
            <a:ext cx="38166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Существенное значение имеет лишь скорость изменения магнитного потока.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655112"/>
            <a:ext cx="2864562" cy="2125547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188" y="339724"/>
            <a:ext cx="3187370" cy="2272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77732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52553" y="0"/>
            <a:ext cx="4591447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892586" y="194058"/>
            <a:ext cx="4112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Порядок выполнения работы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50" t="4407" r="8812" b="3502"/>
          <a:stretch/>
        </p:blipFill>
        <p:spPr>
          <a:xfrm>
            <a:off x="5325094" y="698539"/>
            <a:ext cx="1477342" cy="1611137"/>
          </a:xfrm>
          <a:prstGeom prst="rect">
            <a:avLst/>
          </a:prstGeom>
        </p:spPr>
      </p:pic>
      <p:pic>
        <p:nvPicPr>
          <p:cNvPr id="7" name="Picture 4" descr="Красный, Синий, Юг, Севера, Бар, Мультфильм, Магнитны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427137">
            <a:off x="7608821" y="712020"/>
            <a:ext cx="792088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2000" y="3900916"/>
            <a:ext cx="4380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Сделайте вывод </a:t>
            </a:r>
            <a:r>
              <a:rPr lang="ru-RU" dirty="0"/>
              <a:t>о том, при каком условии в катушке возникал индукционный ток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0840" y="2211710"/>
            <a:ext cx="1769922" cy="1769922"/>
          </a:xfrm>
          <a:prstGeom prst="rect">
            <a:avLst/>
          </a:prstGeom>
        </p:spPr>
      </p:pic>
    </p:spTree>
    <p:controls>
      <p:control spid="1035" name="ShockwaveFlash1" r:id="rId2" imgW="4247619" imgH="4319239"/>
    </p:controls>
    <p:extLst>
      <p:ext uri="{BB962C8B-B14F-4D97-AF65-F5344CB8AC3E}">
        <p14:creationId xmlns:p14="http://schemas.microsoft.com/office/powerpoint/2010/main" xmlns="" val="1966491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6849" y="524838"/>
            <a:ext cx="4224943" cy="4019740"/>
            <a:chOff x="298511" y="444840"/>
            <a:chExt cx="4702629" cy="4358935"/>
          </a:xfrm>
        </p:grpSpPr>
        <p:pic>
          <p:nvPicPr>
            <p:cNvPr id="3" name="Picture 2" descr="http://mpf-pro.narod.ru/law/pic1/7.GI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25000"/>
                      </a14:imgEffect>
                      <a14:imgEffect>
                        <a14:saturation sat="3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232" r="10837" b="2450"/>
            <a:stretch/>
          </p:blipFill>
          <p:spPr bwMode="auto">
            <a:xfrm>
              <a:off x="298511" y="444840"/>
              <a:ext cx="4702629" cy="4358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Прямая со стрелкой 3"/>
            <p:cNvCxnSpPr/>
            <p:nvPr/>
          </p:nvCxnSpPr>
          <p:spPr>
            <a:xfrm>
              <a:off x="2123728" y="2355726"/>
              <a:ext cx="526097" cy="432048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 стрелкой 4"/>
            <p:cNvCxnSpPr/>
            <p:nvPr/>
          </p:nvCxnSpPr>
          <p:spPr>
            <a:xfrm>
              <a:off x="2483768" y="2283718"/>
              <a:ext cx="526097" cy="36004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732240" y="731477"/>
            <a:ext cx="2303934" cy="3844355"/>
          </a:xfrm>
          <a:prstGeom prst="rect">
            <a:avLst/>
          </a:prstGeom>
        </p:spPr>
      </p:pic>
      <p:sp>
        <p:nvSpPr>
          <p:cNvPr id="9" name="Выноска-облако 8"/>
          <p:cNvSpPr/>
          <p:nvPr/>
        </p:nvSpPr>
        <p:spPr>
          <a:xfrm>
            <a:off x="4427984" y="731477"/>
            <a:ext cx="2664296" cy="2128305"/>
          </a:xfrm>
          <a:prstGeom prst="cloudCallout">
            <a:avLst>
              <a:gd name="adj1" fmla="val 62715"/>
              <a:gd name="adj2" fmla="val 932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200" dirty="0" smtClean="0"/>
              <a:t>Вспомните, от каких величин зависит маг-</a:t>
            </a:r>
            <a:r>
              <a:rPr lang="ru-RU" sz="1200" dirty="0" err="1" smtClean="0"/>
              <a:t>нитный</a:t>
            </a:r>
            <a:r>
              <a:rPr lang="ru-RU" sz="1200" dirty="0" smtClean="0"/>
              <a:t> поток и </a:t>
            </a:r>
            <a:r>
              <a:rPr lang="ru-RU" sz="1200" dirty="0" err="1" smtClean="0"/>
              <a:t>одина</a:t>
            </a:r>
            <a:r>
              <a:rPr lang="ru-RU" sz="1200" dirty="0" smtClean="0"/>
              <a:t>-ков ли модуль вектора индукции магнитного поля постоянного маг-</a:t>
            </a:r>
            <a:r>
              <a:rPr lang="ru-RU" sz="1200" dirty="0" err="1" smtClean="0"/>
              <a:t>нита</a:t>
            </a:r>
            <a:r>
              <a:rPr lang="ru-RU" sz="1200" dirty="0" smtClean="0"/>
              <a:t> вблизи этого маг-</a:t>
            </a:r>
            <a:r>
              <a:rPr lang="ru-RU" sz="1200" dirty="0" err="1" smtClean="0"/>
              <a:t>нита</a:t>
            </a:r>
            <a:r>
              <a:rPr lang="ru-RU" sz="1200" dirty="0" smtClean="0"/>
              <a:t> и вдали от него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5422211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539552" y="230157"/>
            <a:ext cx="3897932" cy="1881130"/>
          </a:xfrm>
          <a:prstGeom prst="cloudCallout">
            <a:avLst>
              <a:gd name="adj1" fmla="val -20339"/>
              <a:gd name="adj2" fmla="val 6693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85478" y="478224"/>
            <a:ext cx="30060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Проверьте, одинаковым или различным будет направление индукционного тока в катушке при приближении к ней и удалении от нее одного и того же полюса магнита</a:t>
            </a:r>
            <a:endParaRPr lang="ru-RU" sz="14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547664" y="265950"/>
            <a:ext cx="2664296" cy="1872208"/>
            <a:chOff x="2123729" y="2211710"/>
            <a:chExt cx="2664296" cy="1872208"/>
          </a:xfrm>
        </p:grpSpPr>
        <p:sp>
          <p:nvSpPr>
            <p:cNvPr id="11" name="Выноска-облако 10"/>
            <p:cNvSpPr/>
            <p:nvPr/>
          </p:nvSpPr>
          <p:spPr>
            <a:xfrm>
              <a:off x="2123729" y="2211710"/>
              <a:ext cx="2664296" cy="1872208"/>
            </a:xfrm>
            <a:prstGeom prst="cloudCallout">
              <a:avLst>
                <a:gd name="adj1" fmla="val -45143"/>
                <a:gd name="adj2" fmla="val 64026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411760" y="2563038"/>
              <a:ext cx="208823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/>
                <a:t>Сделайте </a:t>
              </a:r>
              <a:r>
                <a:rPr lang="ru-RU" sz="1400" dirty="0"/>
                <a:t>вывод как взаимосвязаны направления движения магнита и </a:t>
              </a:r>
              <a:r>
                <a:rPr lang="ru-RU" sz="1400" dirty="0" err="1" smtClean="0"/>
                <a:t>индукцион-ного</a:t>
              </a:r>
              <a:r>
                <a:rPr lang="ru-RU" sz="1400" dirty="0" smtClean="0"/>
                <a:t> </a:t>
              </a:r>
              <a:r>
                <a:rPr lang="ru-RU" sz="1400" dirty="0"/>
                <a:t>тока.</a:t>
              </a: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3" y="1821112"/>
            <a:ext cx="2376264" cy="311781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72000" y="265950"/>
            <a:ext cx="42481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Определением</a:t>
            </a:r>
            <a:r>
              <a:rPr lang="ru-RU" sz="2400" dirty="0">
                <a:solidFill>
                  <a:srgbClr val="C00000"/>
                </a:solidFill>
              </a:rPr>
              <a:t> направления индукционного тока</a:t>
            </a:r>
          </a:p>
        </p:txBody>
      </p:sp>
    </p:spTree>
    <p:controls>
      <p:control spid="2057" name="ShockwaveFlash1" r:id="rId2" imgW="3887771" imgH="3744839"/>
    </p:controls>
    <p:extLst>
      <p:ext uri="{BB962C8B-B14F-4D97-AF65-F5344CB8AC3E}">
        <p14:creationId xmlns:p14="http://schemas.microsoft.com/office/powerpoint/2010/main" xmlns="" val="29938094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/>
      <p:bldP spid="8" grpId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User-pc-11\d\Руслан\рисунки\рисунки Png\07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290" y="316902"/>
            <a:ext cx="8581420" cy="42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33313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392" y="195486"/>
            <a:ext cx="8496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Исследование наличия индукционного </a:t>
            </a:r>
            <a:r>
              <a:rPr lang="ru-RU" sz="2400" dirty="0">
                <a:solidFill>
                  <a:schemeClr val="tx2"/>
                </a:solidFill>
              </a:rPr>
              <a:t>тока при замыкании и размыкании цепи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552" y="1273699"/>
            <a:ext cx="3816424" cy="340513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 flipH="1" flipV="1">
            <a:off x="3034928" y="1273699"/>
            <a:ext cx="216024" cy="3087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2818904" y="1580493"/>
            <a:ext cx="432049" cy="19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Выноска-облако 2"/>
          <p:cNvSpPr/>
          <p:nvPr/>
        </p:nvSpPr>
        <p:spPr>
          <a:xfrm>
            <a:off x="4427984" y="1155666"/>
            <a:ext cx="3384376" cy="2223778"/>
          </a:xfrm>
          <a:prstGeom prst="cloudCallout">
            <a:avLst>
              <a:gd name="adj1" fmla="val 12618"/>
              <a:gd name="adj2" fmla="val 6641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134515"/>
            <a:ext cx="2285476" cy="154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57800" y="1626408"/>
            <a:ext cx="21247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А так же при </a:t>
            </a:r>
            <a:r>
              <a:rPr lang="ru-RU" dirty="0"/>
              <a:t>протекании через катушку 2 постоянного </a:t>
            </a:r>
            <a:r>
              <a:rPr lang="ru-RU" dirty="0" smtClean="0"/>
              <a:t>тока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91202" y="1564854"/>
            <a:ext cx="2808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Проверьте, возникает ли в катушке-мотке </a:t>
            </a:r>
            <a:r>
              <a:rPr lang="ru-RU" sz="1600" dirty="0" err="1" smtClean="0"/>
              <a:t>индукцион-ный</a:t>
            </a:r>
            <a:r>
              <a:rPr lang="ru-RU" sz="1600" dirty="0" smtClean="0"/>
              <a:t> </a:t>
            </a:r>
            <a:r>
              <a:rPr lang="ru-RU" sz="1600" dirty="0"/>
              <a:t>ток в </a:t>
            </a:r>
            <a:r>
              <a:rPr lang="ru-RU" sz="1600" dirty="0" smtClean="0"/>
              <a:t>случае замыкании </a:t>
            </a:r>
            <a:r>
              <a:rPr lang="ru-RU" sz="1600" dirty="0"/>
              <a:t>и размыкании цепи, </a:t>
            </a:r>
            <a:r>
              <a:rPr lang="ru-RU" sz="1600" dirty="0" smtClean="0"/>
              <a:t>в</a:t>
            </a:r>
          </a:p>
          <a:p>
            <a:pPr algn="ctr"/>
            <a:r>
              <a:rPr lang="ru-RU" sz="1600" dirty="0" smtClean="0"/>
              <a:t>которую </a:t>
            </a:r>
            <a:r>
              <a:rPr lang="ru-RU" sz="1600" dirty="0"/>
              <a:t>включена катушка 2</a:t>
            </a:r>
          </a:p>
        </p:txBody>
      </p:sp>
    </p:spTree>
    <p:extLst>
      <p:ext uri="{BB962C8B-B14F-4D97-AF65-F5344CB8AC3E}">
        <p14:creationId xmlns:p14="http://schemas.microsoft.com/office/powerpoint/2010/main" xmlns="" val="3601526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48" y="195486"/>
            <a:ext cx="8496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Проследить изменение индукционного тока, </a:t>
            </a:r>
            <a:r>
              <a:rPr lang="ru-RU" sz="2400" dirty="0">
                <a:solidFill>
                  <a:schemeClr val="tx2"/>
                </a:solidFill>
              </a:rPr>
              <a:t>если менять величину тока в </a:t>
            </a:r>
            <a:r>
              <a:rPr lang="ru-RU" sz="2400" dirty="0" smtClean="0">
                <a:solidFill>
                  <a:schemeClr val="tx2"/>
                </a:solidFill>
              </a:rPr>
              <a:t>цепи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349" y="1170722"/>
            <a:ext cx="4041779" cy="360619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3909476" y="3160948"/>
            <a:ext cx="472200" cy="346906"/>
            <a:chOff x="5947043" y="3291830"/>
            <a:chExt cx="360040" cy="21602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V="1">
              <a:off x="6300192" y="3291830"/>
              <a:ext cx="0" cy="21602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 flipH="1">
              <a:off x="5947043" y="329494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Группа 8"/>
          <p:cNvGrpSpPr/>
          <p:nvPr/>
        </p:nvGrpSpPr>
        <p:grpSpPr>
          <a:xfrm>
            <a:off x="3909476" y="2931790"/>
            <a:ext cx="472200" cy="581061"/>
            <a:chOff x="5947043" y="3291830"/>
            <a:chExt cx="360040" cy="216024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6300192" y="3291830"/>
              <a:ext cx="0" cy="21602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H="1">
              <a:off x="5947043" y="329494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Группа 11"/>
          <p:cNvGrpSpPr/>
          <p:nvPr/>
        </p:nvGrpSpPr>
        <p:grpSpPr>
          <a:xfrm>
            <a:off x="3909476" y="2670274"/>
            <a:ext cx="472200" cy="842577"/>
            <a:chOff x="5947043" y="3291830"/>
            <a:chExt cx="360040" cy="216024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6300192" y="3291830"/>
              <a:ext cx="0" cy="21602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 flipH="1">
              <a:off x="5947043" y="329494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/>
          <p:cNvSpPr/>
          <p:nvPr/>
        </p:nvSpPr>
        <p:spPr>
          <a:xfrm>
            <a:off x="4564747" y="1080449"/>
            <a:ext cx="424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При изменении электрического сопротивления </a:t>
            </a:r>
            <a:r>
              <a:rPr lang="ru-RU" sz="2000" dirty="0"/>
              <a:t>в </a:t>
            </a:r>
            <a:r>
              <a:rPr lang="ru-RU" sz="2000" dirty="0" smtClean="0"/>
              <a:t>цепи меняется электрический </a:t>
            </a:r>
            <a:r>
              <a:rPr lang="ru-RU" sz="2000" dirty="0"/>
              <a:t>ток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6189743" y="2096112"/>
                <a:ext cx="864467" cy="66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𝐼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𝑈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743" y="2096112"/>
                <a:ext cx="864467" cy="6665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Скругленный прямоугольник 16"/>
          <p:cNvSpPr/>
          <p:nvPr/>
        </p:nvSpPr>
        <p:spPr>
          <a:xfrm>
            <a:off x="6256587" y="2096112"/>
            <a:ext cx="864467" cy="66652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6516056" y="818585"/>
            <a:ext cx="360040" cy="4248152"/>
          </a:xfrm>
          <a:prstGeom prst="rightBrace">
            <a:avLst>
              <a:gd name="adj1" fmla="val 51531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052059" y="3165945"/>
            <a:ext cx="3273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Изменяется </a:t>
            </a:r>
            <a:r>
              <a:rPr lang="ru-RU" sz="2000" dirty="0">
                <a:solidFill>
                  <a:srgbClr val="C00000"/>
                </a:solidFill>
              </a:rPr>
              <a:t>магнитное поле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877672"/>
            <a:ext cx="1330824" cy="899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Выноска-облако 20"/>
          <p:cNvSpPr/>
          <p:nvPr/>
        </p:nvSpPr>
        <p:spPr>
          <a:xfrm>
            <a:off x="4716016" y="3750583"/>
            <a:ext cx="2479138" cy="1026337"/>
          </a:xfrm>
          <a:prstGeom prst="cloudCallout">
            <a:avLst>
              <a:gd name="adj1" fmla="val 69127"/>
              <a:gd name="adj2" fmla="val 1098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989810" y="3802086"/>
            <a:ext cx="193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Почему </a:t>
            </a:r>
            <a:r>
              <a:rPr lang="ru-RU" dirty="0"/>
              <a:t>меняется магнитный </a:t>
            </a:r>
            <a:r>
              <a:rPr lang="ru-RU" dirty="0" smtClean="0"/>
              <a:t>поток?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53202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 animBg="1"/>
      <p:bldP spid="17" grpId="0" animBg="1"/>
      <p:bldP spid="18" grpId="0" animBg="1"/>
      <p:bldP spid="19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0274" y="218055"/>
            <a:ext cx="55834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Генератор электрического тока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Picture 9" descr="Файл:Electric motor cycle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03598"/>
            <a:ext cx="3191532" cy="319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>
            <a:stCxn id="12" idx="2"/>
          </p:cNvCxnSpPr>
          <p:nvPr/>
        </p:nvCxnSpPr>
        <p:spPr>
          <a:xfrm flipH="1">
            <a:off x="6660232" y="1045971"/>
            <a:ext cx="1561923" cy="4456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7668344" y="1059582"/>
            <a:ext cx="553811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40906" y="645861"/>
            <a:ext cx="1162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Магниты</a:t>
            </a:r>
            <a:endParaRPr lang="ru-RU" sz="2000" dirty="0">
              <a:solidFill>
                <a:schemeClr val="tx2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7164289" y="2931790"/>
            <a:ext cx="720079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6444210" y="2637393"/>
            <a:ext cx="1440158" cy="12305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623210" y="3849372"/>
            <a:ext cx="133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Катушка с витками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850" y="999989"/>
            <a:ext cx="4328070" cy="342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7079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843558"/>
            <a:ext cx="4379724" cy="3634247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323850" y="267494"/>
            <a:ext cx="4135584" cy="2304256"/>
          </a:xfrm>
          <a:prstGeom prst="cloudCallout">
            <a:avLst>
              <a:gd name="adj1" fmla="val 76120"/>
              <a:gd name="adj2" fmla="val 5917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78582"/>
            <a:ext cx="306584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/>
              <a:t>Объясните</a:t>
            </a:r>
            <a:r>
              <a:rPr lang="ru-RU" sz="2200" dirty="0"/>
              <a:t>, почему в рамке, вращающейся в магнитном поле, </a:t>
            </a:r>
            <a:r>
              <a:rPr lang="ru-RU" sz="2200" dirty="0" smtClean="0"/>
              <a:t>возникает </a:t>
            </a:r>
            <a:r>
              <a:rPr lang="ru-RU" sz="2200" dirty="0" err="1" smtClean="0"/>
              <a:t>индук-ционный</a:t>
            </a:r>
            <a:r>
              <a:rPr lang="ru-RU" sz="2200" dirty="0" smtClean="0"/>
              <a:t> </a:t>
            </a:r>
            <a:r>
              <a:rPr lang="ru-RU" sz="2200" dirty="0"/>
              <a:t>ток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3450" y="555526"/>
            <a:ext cx="34563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Проследите, меняется ли яркость лампочки при уменьшении или увеличении скорости вращения колеса генератора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660681"/>
            <a:ext cx="2792265" cy="221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9865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3" grpId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198" y="120488"/>
            <a:ext cx="3672407" cy="4818437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3779912" y="267494"/>
            <a:ext cx="4896544" cy="2667286"/>
          </a:xfrm>
          <a:prstGeom prst="cloudCallout">
            <a:avLst>
              <a:gd name="adj1" fmla="val -68227"/>
              <a:gd name="adj2" fmla="val -6892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248125" y="555526"/>
            <a:ext cx="42481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Подведите </a:t>
            </a:r>
            <a:r>
              <a:rPr lang="ru-RU" sz="2800" dirty="0"/>
              <a:t>итоги и сделайте общий вывод о том, как и от чего зависит индукционный ток</a:t>
            </a:r>
          </a:p>
        </p:txBody>
      </p:sp>
    </p:spTree>
    <p:extLst>
      <p:ext uri="{BB962C8B-B14F-4D97-AF65-F5344CB8AC3E}">
        <p14:creationId xmlns:p14="http://schemas.microsoft.com/office/powerpoint/2010/main" xmlns="" val="3494746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FOLDER" val="F:\42. Л.р №4 Изучение явления электромагнитнойиндукции\42. Лабораторная работа №4 Изучение явления ЭМИ\"/>
  <p:tag name="ISPRING_PRESENTATION_PATH" val="F:\42. Л.р №4 Изучение явления электромагнитнойиндукции\42. Лабораторная работа №4 Изучение явления ЭМИ.pptx"/>
  <p:tag name="ISPRING_PROJECT_FOLDER_UPDATED" val="1"/>
  <p:tag name="ISPRING_UUID" val="{9B621AB8-0347-41EC-BDC9-13278929206B}"/>
  <p:tag name="ISPRING_RESOURCE_PATHS_HASH_PRESENTER" val="75c6e54225e0fb8e82ca5dfa1e6c8fed66e53d9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290</Words>
  <Application>Microsoft Office PowerPoint</Application>
  <PresentationFormat>Экран (16:9)</PresentationFormat>
  <Paragraphs>41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42</cp:revision>
  <dcterms:created xsi:type="dcterms:W3CDTF">2014-01-08T07:54:58Z</dcterms:created>
  <dcterms:modified xsi:type="dcterms:W3CDTF">2016-09-27T18:56:43Z</dcterms:modified>
</cp:coreProperties>
</file>